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9" r:id="rId4"/>
    <p:sldId id="258"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684"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25A474-7E80-437B-9903-9EBD0A5513FC}" type="datetimeFigureOut">
              <a:rPr lang="en-IN" smtClean="0"/>
              <a:t>16-12-2023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171947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1414713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32882738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894328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6572957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25A474-7E80-437B-9903-9EBD0A5513FC}" type="datetimeFigureOut">
              <a:rPr lang="en-IN" smtClean="0"/>
              <a:t>16-12-2023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3779165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25A474-7E80-437B-9903-9EBD0A5513FC}" type="datetimeFigureOut">
              <a:rPr lang="en-IN" smtClean="0"/>
              <a:t>16-12-2023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131476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25A474-7E80-437B-9903-9EBD0A5513FC}" type="datetimeFigureOut">
              <a:rPr lang="en-IN" smtClean="0"/>
              <a:t>16-12-2023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13643845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25A474-7E80-437B-9903-9EBD0A5513FC}" type="datetimeFigureOut">
              <a:rPr lang="en-IN" smtClean="0"/>
              <a:t>16-12-2023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3551168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B25A474-7E80-437B-9903-9EBD0A5513FC}" type="datetimeFigureOut">
              <a:rPr lang="en-IN" smtClean="0"/>
              <a:t>16-12-2023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858606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25A474-7E80-437B-9903-9EBD0A5513FC}" type="datetimeFigureOut">
              <a:rPr lang="en-IN" smtClean="0"/>
              <a:t>16-12-2023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1826100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715477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B25A474-7E80-437B-9903-9EBD0A5513FC}" type="datetimeFigureOut">
              <a:rPr lang="en-IN" smtClean="0"/>
              <a:t>16-12-2023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378461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B25A474-7E80-437B-9903-9EBD0A5513FC}" type="datetimeFigureOut">
              <a:rPr lang="en-IN" smtClean="0"/>
              <a:t>16-12-2023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75164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25A474-7E80-437B-9903-9EBD0A5513FC}" type="datetimeFigureOut">
              <a:rPr lang="en-IN" smtClean="0"/>
              <a:t>16-12-2023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4626811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3477176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25A474-7E80-437B-9903-9EBD0A5513FC}" type="datetimeFigureOut">
              <a:rPr lang="en-IN" smtClean="0"/>
              <a:t>16-12-2023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6C22B85-9F8E-4B9A-82D5-7DDC6AD09654}" type="slidenum">
              <a:rPr lang="en-IN" smtClean="0"/>
              <a:t>‹#›</a:t>
            </a:fld>
            <a:endParaRPr lang="en-IN"/>
          </a:p>
        </p:txBody>
      </p:sp>
    </p:spTree>
    <p:extLst>
      <p:ext uri="{BB962C8B-B14F-4D97-AF65-F5344CB8AC3E}">
        <p14:creationId xmlns:p14="http://schemas.microsoft.com/office/powerpoint/2010/main" val="2143997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B25A474-7E80-437B-9903-9EBD0A5513FC}" type="datetimeFigureOut">
              <a:rPr lang="en-IN" smtClean="0"/>
              <a:t>16-12-2023</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6C22B85-9F8E-4B9A-82D5-7DDC6AD09654}" type="slidenum">
              <a:rPr lang="en-IN" smtClean="0"/>
              <a:t>‹#›</a:t>
            </a:fld>
            <a:endParaRPr lang="en-IN"/>
          </a:p>
        </p:txBody>
      </p:sp>
    </p:spTree>
    <p:extLst>
      <p:ext uri="{BB962C8B-B14F-4D97-AF65-F5344CB8AC3E}">
        <p14:creationId xmlns:p14="http://schemas.microsoft.com/office/powerpoint/2010/main" val="257092917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4415C-1BE6-4745-AAEC-2C54E656BEAF}"/>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9BA27AA3-ED44-48DA-A20A-AB568C3934AF}"/>
              </a:ext>
            </a:extLst>
          </p:cNvPr>
          <p:cNvSpPr>
            <a:spLocks noGrp="1"/>
          </p:cNvSpPr>
          <p:nvPr>
            <p:ph type="subTitle" idx="1"/>
          </p:nvPr>
        </p:nvSpPr>
        <p:spPr/>
        <p:txBody>
          <a:bodyPr/>
          <a:lstStyle/>
          <a:p>
            <a:endParaRPr lang="en-IN"/>
          </a:p>
        </p:txBody>
      </p:sp>
      <p:pic>
        <p:nvPicPr>
          <p:cNvPr id="5" name="Video 4" title="Dots Connecting Lines">
            <a:hlinkClick r:id="" action="ppaction://media"/>
            <a:extLst>
              <a:ext uri="{FF2B5EF4-FFF2-40B4-BE49-F238E27FC236}">
                <a16:creationId xmlns:a16="http://schemas.microsoft.com/office/drawing/2014/main" id="{C2E55EED-0EB1-4EB1-B2FB-2905B642573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0911" y="-850390"/>
            <a:ext cx="17243620" cy="8957781"/>
          </a:xfrm>
          <a:prstGeom prst="rect">
            <a:avLst/>
          </a:prstGeom>
        </p:spPr>
      </p:pic>
      <p:sp>
        <p:nvSpPr>
          <p:cNvPr id="6" name="TextBox 5">
            <a:extLst>
              <a:ext uri="{FF2B5EF4-FFF2-40B4-BE49-F238E27FC236}">
                <a16:creationId xmlns:a16="http://schemas.microsoft.com/office/drawing/2014/main" id="{D851B040-80E4-4BC5-B723-B97AF9D53B8D}"/>
              </a:ext>
            </a:extLst>
          </p:cNvPr>
          <p:cNvSpPr txBox="1"/>
          <p:nvPr/>
        </p:nvSpPr>
        <p:spPr>
          <a:xfrm>
            <a:off x="739739" y="585627"/>
            <a:ext cx="10171416" cy="3170099"/>
          </a:xfrm>
          <a:prstGeom prst="rect">
            <a:avLst/>
          </a:prstGeom>
          <a:noFill/>
        </p:spPr>
        <p:txBody>
          <a:bodyPr wrap="square" rtlCol="0">
            <a:spAutoFit/>
          </a:bodyPr>
          <a:lstStyle/>
          <a:p>
            <a:pPr algn="ctr"/>
            <a:r>
              <a:rPr lang="en-US" sz="4800" dirty="0">
                <a:latin typeface="Arial Black" panose="020B0A04020102020204" pitchFamily="34" charset="0"/>
              </a:rPr>
              <a:t>Capstone Project</a:t>
            </a:r>
          </a:p>
          <a:p>
            <a:pPr algn="ctr"/>
            <a:r>
              <a:rPr lang="en-US" sz="4800" dirty="0">
                <a:latin typeface="Arial Black" panose="020B0A04020102020204" pitchFamily="34" charset="0"/>
              </a:rPr>
              <a:t>On</a:t>
            </a:r>
          </a:p>
          <a:p>
            <a:pPr algn="ctr"/>
            <a:r>
              <a:rPr lang="en-US" sz="2800" dirty="0">
                <a:effectLst/>
                <a:latin typeface="Arial Black" panose="020B0A04020102020204" pitchFamily="34" charset="0"/>
                <a:ea typeface="Calibri" panose="020F0502020204030204" pitchFamily="34" charset="0"/>
                <a:cs typeface="Times New Roman" panose="02020603050405020304" pitchFamily="18" charset="0"/>
              </a:rPr>
              <a:t>Analyzing and Predicting Real Estate Trends and Location, Using real data.</a:t>
            </a:r>
            <a:endParaRPr lang="en-IN" sz="1800" dirty="0">
              <a:effectLst/>
              <a:latin typeface="Arial Black" panose="020B0A04020102020204" pitchFamily="34" charset="0"/>
              <a:ea typeface="Calibri" panose="020F0502020204030204" pitchFamily="34" charset="0"/>
              <a:cs typeface="Times New Roman" panose="02020603050405020304" pitchFamily="18" charset="0"/>
            </a:endParaRPr>
          </a:p>
          <a:p>
            <a:pPr algn="ctr"/>
            <a:endParaRPr lang="en-IN" sz="4800" dirty="0">
              <a:latin typeface="Arial Black" panose="020B0A04020102020204" pitchFamily="34" charset="0"/>
            </a:endParaRPr>
          </a:p>
        </p:txBody>
      </p:sp>
      <p:pic>
        <p:nvPicPr>
          <p:cNvPr id="7" name="Picture 6">
            <a:extLst>
              <a:ext uri="{FF2B5EF4-FFF2-40B4-BE49-F238E27FC236}">
                <a16:creationId xmlns:a16="http://schemas.microsoft.com/office/drawing/2014/main" id="{39E3334C-E9B6-4AEB-A46D-A8749B57D31C}"/>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27464" y="134252"/>
            <a:ext cx="3676650" cy="447675"/>
          </a:xfrm>
          <a:prstGeom prst="rect">
            <a:avLst/>
          </a:prstGeom>
          <a:noFill/>
        </p:spPr>
      </p:pic>
      <p:sp>
        <p:nvSpPr>
          <p:cNvPr id="8" name="TextBox 7">
            <a:extLst>
              <a:ext uri="{FF2B5EF4-FFF2-40B4-BE49-F238E27FC236}">
                <a16:creationId xmlns:a16="http://schemas.microsoft.com/office/drawing/2014/main" id="{FBCD5CB9-DCF9-4609-815C-B2152C6C4857}"/>
              </a:ext>
            </a:extLst>
          </p:cNvPr>
          <p:cNvSpPr txBox="1"/>
          <p:nvPr/>
        </p:nvSpPr>
        <p:spPr>
          <a:xfrm>
            <a:off x="3200400" y="5901070"/>
            <a:ext cx="5231219" cy="1566198"/>
          </a:xfrm>
          <a:prstGeom prst="rect">
            <a:avLst/>
          </a:prstGeom>
          <a:noFill/>
        </p:spPr>
        <p:txBody>
          <a:bodyPr wrap="square" rtlCol="0">
            <a:spAutoFit/>
          </a:bodyPr>
          <a:lstStyle/>
          <a:p>
            <a:pPr algn="ctr">
              <a:lnSpc>
                <a:spcPct val="107000"/>
              </a:lnSpc>
              <a:spcAft>
                <a:spcPts val="800"/>
              </a:spcAft>
            </a:pPr>
            <a:r>
              <a:rPr lang="en-US" sz="1800" dirty="0">
                <a:effectLst/>
                <a:latin typeface="Adani Regular"/>
                <a:ea typeface="Calibri" panose="020F0502020204030204" pitchFamily="34" charset="0"/>
                <a:cs typeface="Times New Roman" panose="02020603050405020304" pitchFamily="18" charset="0"/>
              </a:rPr>
              <a:t>By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1800" b="1" dirty="0">
                <a:effectLst/>
                <a:latin typeface="Adani Regular"/>
                <a:ea typeface="Calibri" panose="020F0502020204030204" pitchFamily="34" charset="0"/>
                <a:cs typeface="Times New Roman" panose="02020603050405020304" pitchFamily="18" charset="0"/>
              </a:rPr>
              <a:t>Mr. Nishad Ravindra Kolte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US" sz="1800" b="1" dirty="0">
                <a:effectLst/>
                <a:latin typeface="Adani Regular"/>
                <a:ea typeface="Calibri" panose="020F0502020204030204" pitchFamily="34" charset="0"/>
                <a:cs typeface="Times New Roman" panose="02020603050405020304" pitchFamily="18" charset="0"/>
              </a:rPr>
              <a:t>EPBA 02 2023-24</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440678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0C42F2C1-0EC9-4095-B579-410CD8EC3FDB}"/>
              </a:ext>
            </a:extLst>
          </p:cNvPr>
          <p:cNvGrpSpPr/>
          <p:nvPr/>
        </p:nvGrpSpPr>
        <p:grpSpPr>
          <a:xfrm>
            <a:off x="-654878" y="-1710"/>
            <a:ext cx="3121632" cy="6929919"/>
            <a:chOff x="-835632" y="-1710"/>
            <a:chExt cx="3082246" cy="6929919"/>
          </a:xfrm>
        </p:grpSpPr>
        <p:sp>
          <p:nvSpPr>
            <p:cNvPr id="5" name="Rectangle: Rounded Corners 4">
              <a:extLst>
                <a:ext uri="{FF2B5EF4-FFF2-40B4-BE49-F238E27FC236}">
                  <a16:creationId xmlns:a16="http://schemas.microsoft.com/office/drawing/2014/main" id="{67159A00-F841-485A-9BA7-9D91B7D858E0}"/>
                </a:ext>
              </a:extLst>
            </p:cNvPr>
            <p:cNvSpPr/>
            <p:nvPr/>
          </p:nvSpPr>
          <p:spPr>
            <a:xfrm>
              <a:off x="-835632" y="-1710"/>
              <a:ext cx="2568539" cy="692991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DA7F30FB-9FFB-4F01-ADBF-E4966190517B}"/>
                </a:ext>
              </a:extLst>
            </p:cNvPr>
            <p:cNvSpPr/>
            <p:nvPr/>
          </p:nvSpPr>
          <p:spPr>
            <a:xfrm>
              <a:off x="1479472" y="4921319"/>
              <a:ext cx="767142" cy="81165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grpSp>
      <p:grpSp>
        <p:nvGrpSpPr>
          <p:cNvPr id="15" name="Group 14">
            <a:extLst>
              <a:ext uri="{FF2B5EF4-FFF2-40B4-BE49-F238E27FC236}">
                <a16:creationId xmlns:a16="http://schemas.microsoft.com/office/drawing/2014/main" id="{3E2B2E0E-820B-425E-A487-DB31784C00A4}"/>
              </a:ext>
            </a:extLst>
          </p:cNvPr>
          <p:cNvGrpSpPr/>
          <p:nvPr/>
        </p:nvGrpSpPr>
        <p:grpSpPr>
          <a:xfrm>
            <a:off x="-1075365" y="0"/>
            <a:ext cx="3231218" cy="6929918"/>
            <a:chOff x="208904" y="0"/>
            <a:chExt cx="3231218" cy="6929918"/>
          </a:xfrm>
        </p:grpSpPr>
        <p:sp>
          <p:nvSpPr>
            <p:cNvPr id="2" name="Rectangle: Rounded Corners 1">
              <a:extLst>
                <a:ext uri="{FF2B5EF4-FFF2-40B4-BE49-F238E27FC236}">
                  <a16:creationId xmlns:a16="http://schemas.microsoft.com/office/drawing/2014/main" id="{D65BE7DE-D273-4345-9DB1-B5776D51745B}"/>
                </a:ext>
              </a:extLst>
            </p:cNvPr>
            <p:cNvSpPr/>
            <p:nvPr/>
          </p:nvSpPr>
          <p:spPr>
            <a:xfrm>
              <a:off x="208904" y="0"/>
              <a:ext cx="2568539" cy="692991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6E725B49-F5CE-4F31-BB15-22528E6BE488}"/>
                </a:ext>
              </a:extLst>
            </p:cNvPr>
            <p:cNvSpPr/>
            <p:nvPr/>
          </p:nvSpPr>
          <p:spPr>
            <a:xfrm>
              <a:off x="2633603" y="441790"/>
              <a:ext cx="806519" cy="81165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grpSp>
      <p:grpSp>
        <p:nvGrpSpPr>
          <p:cNvPr id="16" name="Group 15">
            <a:extLst>
              <a:ext uri="{FF2B5EF4-FFF2-40B4-BE49-F238E27FC236}">
                <a16:creationId xmlns:a16="http://schemas.microsoft.com/office/drawing/2014/main" id="{0913E1A1-BE48-4F3F-BFDC-ACBCD8359DAC}"/>
              </a:ext>
            </a:extLst>
          </p:cNvPr>
          <p:cNvGrpSpPr/>
          <p:nvPr/>
        </p:nvGrpSpPr>
        <p:grpSpPr>
          <a:xfrm>
            <a:off x="-1202085" y="1"/>
            <a:ext cx="3153302" cy="6929918"/>
            <a:chOff x="-143839" y="1"/>
            <a:chExt cx="3153302" cy="6929918"/>
          </a:xfrm>
        </p:grpSpPr>
        <p:sp>
          <p:nvSpPr>
            <p:cNvPr id="3" name="Rectangle: Rounded Corners 2">
              <a:extLst>
                <a:ext uri="{FF2B5EF4-FFF2-40B4-BE49-F238E27FC236}">
                  <a16:creationId xmlns:a16="http://schemas.microsoft.com/office/drawing/2014/main" id="{BA764AE9-AC6E-42E6-AB2D-E80EFBDF777B}"/>
                </a:ext>
              </a:extLst>
            </p:cNvPr>
            <p:cNvSpPr/>
            <p:nvPr/>
          </p:nvSpPr>
          <p:spPr>
            <a:xfrm>
              <a:off x="-143839" y="1"/>
              <a:ext cx="2568539" cy="69299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BF434B8-D6B7-431C-A126-E06661CB5F75}"/>
                </a:ext>
              </a:extLst>
            </p:cNvPr>
            <p:cNvSpPr/>
            <p:nvPr/>
          </p:nvSpPr>
          <p:spPr>
            <a:xfrm>
              <a:off x="2202944" y="1530851"/>
              <a:ext cx="806519"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7" name="Group 16">
            <a:extLst>
              <a:ext uri="{FF2B5EF4-FFF2-40B4-BE49-F238E27FC236}">
                <a16:creationId xmlns:a16="http://schemas.microsoft.com/office/drawing/2014/main" id="{64073828-AEF4-4539-92AE-F50D8727E4ED}"/>
              </a:ext>
            </a:extLst>
          </p:cNvPr>
          <p:cNvGrpSpPr/>
          <p:nvPr/>
        </p:nvGrpSpPr>
        <p:grpSpPr>
          <a:xfrm>
            <a:off x="-1483340" y="0"/>
            <a:ext cx="3071110" cy="6929919"/>
            <a:chOff x="-453775" y="0"/>
            <a:chExt cx="3071110" cy="6929919"/>
          </a:xfrm>
        </p:grpSpPr>
        <p:sp>
          <p:nvSpPr>
            <p:cNvPr id="4" name="Rectangle: Rounded Corners 3">
              <a:extLst>
                <a:ext uri="{FF2B5EF4-FFF2-40B4-BE49-F238E27FC236}">
                  <a16:creationId xmlns:a16="http://schemas.microsoft.com/office/drawing/2014/main" id="{891F81AC-3D66-44B1-8A2F-BF8620498207}"/>
                </a:ext>
              </a:extLst>
            </p:cNvPr>
            <p:cNvSpPr/>
            <p:nvPr/>
          </p:nvSpPr>
          <p:spPr>
            <a:xfrm>
              <a:off x="-453775" y="0"/>
              <a:ext cx="2568539" cy="692991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020D836-E282-4F49-967A-18277E6927E0}"/>
                </a:ext>
              </a:extLst>
            </p:cNvPr>
            <p:cNvSpPr/>
            <p:nvPr/>
          </p:nvSpPr>
          <p:spPr>
            <a:xfrm>
              <a:off x="1810816" y="3388759"/>
              <a:ext cx="806519" cy="81165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grpSp>
      <p:sp>
        <p:nvSpPr>
          <p:cNvPr id="24" name="TextBox 23">
            <a:extLst>
              <a:ext uri="{FF2B5EF4-FFF2-40B4-BE49-F238E27FC236}">
                <a16:creationId xmlns:a16="http://schemas.microsoft.com/office/drawing/2014/main" id="{9C8E89F3-621B-4555-82EB-69C833F4890F}"/>
              </a:ext>
            </a:extLst>
          </p:cNvPr>
          <p:cNvSpPr txBox="1"/>
          <p:nvPr/>
        </p:nvSpPr>
        <p:spPr>
          <a:xfrm>
            <a:off x="-7848787" y="839972"/>
            <a:ext cx="6645349" cy="532775"/>
          </a:xfrm>
          <a:prstGeom prst="rect">
            <a:avLst/>
          </a:prstGeom>
          <a:noFill/>
        </p:spPr>
        <p:txBody>
          <a:bodyPr wrap="square" rtlCol="0">
            <a:spAutoFit/>
          </a:bodyPr>
          <a:lstStyle/>
          <a:p>
            <a:pPr marL="457200" algn="ctr">
              <a:lnSpc>
                <a:spcPct val="107000"/>
              </a:lnSpc>
              <a:spcAft>
                <a:spcPts val="800"/>
              </a:spcAft>
            </a:pPr>
            <a:r>
              <a:rPr lang="en-US" sz="2800" b="1" dirty="0">
                <a:effectLst/>
                <a:latin typeface="Arial Black" panose="020B0A04020102020204" pitchFamily="34" charset="0"/>
                <a:ea typeface="Calibri" panose="020F0502020204030204" pitchFamily="34" charset="0"/>
                <a:cs typeface="Times New Roman" panose="02020603050405020304" pitchFamily="18" charset="0"/>
              </a:rPr>
              <a:t>Abstract</a:t>
            </a:r>
            <a:endParaRPr lang="en-IN" sz="2800" dirty="0">
              <a:effectLst/>
              <a:latin typeface="Arial Black" panose="020B0A04020102020204" pitchFamily="34" charset="0"/>
              <a:ea typeface="Calibri" panose="020F0502020204030204" pitchFamily="34" charset="0"/>
              <a:cs typeface="Times New Roman" panose="02020603050405020304" pitchFamily="18" charset="0"/>
            </a:endParaRPr>
          </a:p>
        </p:txBody>
      </p:sp>
      <p:sp>
        <p:nvSpPr>
          <p:cNvPr id="25" name="TextBox 24">
            <a:extLst>
              <a:ext uri="{FF2B5EF4-FFF2-40B4-BE49-F238E27FC236}">
                <a16:creationId xmlns:a16="http://schemas.microsoft.com/office/drawing/2014/main" id="{B13B8078-49A7-4A72-9E31-C8A705BDC362}"/>
              </a:ext>
            </a:extLst>
          </p:cNvPr>
          <p:cNvSpPr txBox="1"/>
          <p:nvPr/>
        </p:nvSpPr>
        <p:spPr>
          <a:xfrm>
            <a:off x="-7923215" y="1786270"/>
            <a:ext cx="8006317" cy="4714111"/>
          </a:xfrm>
          <a:prstGeom prst="rect">
            <a:avLst/>
          </a:prstGeom>
          <a:noFill/>
        </p:spPr>
        <p:txBody>
          <a:bodyPr wrap="square" rtlCol="0">
            <a:spAutoFit/>
          </a:bodyPr>
          <a:lstStyle/>
          <a:p>
            <a:pPr marL="457200" algn="just">
              <a:lnSpc>
                <a:spcPct val="150000"/>
              </a:lnSpc>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This study is dedicated to addressing the challenge of accurately estimating property prices, focusing specifically on apartment prices in Different cities of Gujarat and Madhya Pradesh. We wanted to shine a light on how data analysis can help with this, using different techniques like processing data, analyzing it, and making predictions. We looked at different budgets suggested by people according to the cities and where they're located to figure out apartment prices. </a:t>
            </a:r>
            <a:endParaRPr lang="en-IN" sz="1800" dirty="0">
              <a:effectLst/>
              <a:latin typeface="Arial" panose="020B0604020202020204" pitchFamily="34" charset="0"/>
              <a:ea typeface="Calibri" panose="020F0502020204030204" pitchFamily="34" charset="0"/>
              <a:cs typeface="Arial" panose="020B0604020202020204" pitchFamily="34" charset="0"/>
            </a:endParaRPr>
          </a:p>
          <a:p>
            <a:pPr marL="457200" algn="just">
              <a:lnSpc>
                <a:spcPct val="150000"/>
              </a:lnSpc>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Our goal is to add useful information to the existing knowledge by using Big Data Analysis, Power BI software, and machine learning techniques. We're especially looking at how these techniques work and what they need in terms of conditions, different parts, and requirements.</a:t>
            </a:r>
            <a:endParaRPr lang="en-IN" sz="18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55635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0C42F2C1-0EC9-4095-B579-410CD8EC3FDB}"/>
              </a:ext>
            </a:extLst>
          </p:cNvPr>
          <p:cNvGrpSpPr/>
          <p:nvPr/>
        </p:nvGrpSpPr>
        <p:grpSpPr>
          <a:xfrm>
            <a:off x="-654879" y="-1710"/>
            <a:ext cx="15646785" cy="6929919"/>
            <a:chOff x="-835632" y="-1710"/>
            <a:chExt cx="3082246" cy="6929919"/>
          </a:xfrm>
        </p:grpSpPr>
        <p:sp>
          <p:nvSpPr>
            <p:cNvPr id="5" name="Rectangle: Rounded Corners 4">
              <a:extLst>
                <a:ext uri="{FF2B5EF4-FFF2-40B4-BE49-F238E27FC236}">
                  <a16:creationId xmlns:a16="http://schemas.microsoft.com/office/drawing/2014/main" id="{67159A00-F841-485A-9BA7-9D91B7D858E0}"/>
                </a:ext>
              </a:extLst>
            </p:cNvPr>
            <p:cNvSpPr/>
            <p:nvPr/>
          </p:nvSpPr>
          <p:spPr>
            <a:xfrm>
              <a:off x="-835632" y="-1710"/>
              <a:ext cx="2568539" cy="692991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DA7F30FB-9FFB-4F01-ADBF-E4966190517B}"/>
                </a:ext>
              </a:extLst>
            </p:cNvPr>
            <p:cNvSpPr/>
            <p:nvPr/>
          </p:nvSpPr>
          <p:spPr>
            <a:xfrm>
              <a:off x="1479472" y="4921319"/>
              <a:ext cx="767142" cy="81165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grpSp>
      <p:grpSp>
        <p:nvGrpSpPr>
          <p:cNvPr id="15" name="Group 14">
            <a:extLst>
              <a:ext uri="{FF2B5EF4-FFF2-40B4-BE49-F238E27FC236}">
                <a16:creationId xmlns:a16="http://schemas.microsoft.com/office/drawing/2014/main" id="{3E2B2E0E-820B-425E-A487-DB31784C00A4}"/>
              </a:ext>
            </a:extLst>
          </p:cNvPr>
          <p:cNvGrpSpPr/>
          <p:nvPr/>
        </p:nvGrpSpPr>
        <p:grpSpPr>
          <a:xfrm>
            <a:off x="-1075365" y="0"/>
            <a:ext cx="3231218" cy="6929918"/>
            <a:chOff x="208904" y="0"/>
            <a:chExt cx="3231218" cy="6929918"/>
          </a:xfrm>
        </p:grpSpPr>
        <p:sp>
          <p:nvSpPr>
            <p:cNvPr id="2" name="Rectangle: Rounded Corners 1">
              <a:extLst>
                <a:ext uri="{FF2B5EF4-FFF2-40B4-BE49-F238E27FC236}">
                  <a16:creationId xmlns:a16="http://schemas.microsoft.com/office/drawing/2014/main" id="{D65BE7DE-D273-4345-9DB1-B5776D51745B}"/>
                </a:ext>
              </a:extLst>
            </p:cNvPr>
            <p:cNvSpPr/>
            <p:nvPr/>
          </p:nvSpPr>
          <p:spPr>
            <a:xfrm>
              <a:off x="208904" y="0"/>
              <a:ext cx="2568539" cy="692991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6E725B49-F5CE-4F31-BB15-22528E6BE488}"/>
                </a:ext>
              </a:extLst>
            </p:cNvPr>
            <p:cNvSpPr/>
            <p:nvPr/>
          </p:nvSpPr>
          <p:spPr>
            <a:xfrm>
              <a:off x="2633603" y="441790"/>
              <a:ext cx="806519" cy="81165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grpSp>
      <p:grpSp>
        <p:nvGrpSpPr>
          <p:cNvPr id="16" name="Group 15">
            <a:extLst>
              <a:ext uri="{FF2B5EF4-FFF2-40B4-BE49-F238E27FC236}">
                <a16:creationId xmlns:a16="http://schemas.microsoft.com/office/drawing/2014/main" id="{0913E1A1-BE48-4F3F-BFDC-ACBCD8359DAC}"/>
              </a:ext>
            </a:extLst>
          </p:cNvPr>
          <p:cNvGrpSpPr/>
          <p:nvPr/>
        </p:nvGrpSpPr>
        <p:grpSpPr>
          <a:xfrm>
            <a:off x="-1202085" y="1"/>
            <a:ext cx="3153302" cy="6929918"/>
            <a:chOff x="-143839" y="1"/>
            <a:chExt cx="3153302" cy="6929918"/>
          </a:xfrm>
        </p:grpSpPr>
        <p:sp>
          <p:nvSpPr>
            <p:cNvPr id="3" name="Rectangle: Rounded Corners 2">
              <a:extLst>
                <a:ext uri="{FF2B5EF4-FFF2-40B4-BE49-F238E27FC236}">
                  <a16:creationId xmlns:a16="http://schemas.microsoft.com/office/drawing/2014/main" id="{BA764AE9-AC6E-42E6-AB2D-E80EFBDF777B}"/>
                </a:ext>
              </a:extLst>
            </p:cNvPr>
            <p:cNvSpPr/>
            <p:nvPr/>
          </p:nvSpPr>
          <p:spPr>
            <a:xfrm>
              <a:off x="-143839" y="1"/>
              <a:ext cx="2568539" cy="69299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BF434B8-D6B7-431C-A126-E06661CB5F75}"/>
                </a:ext>
              </a:extLst>
            </p:cNvPr>
            <p:cNvSpPr/>
            <p:nvPr/>
          </p:nvSpPr>
          <p:spPr>
            <a:xfrm>
              <a:off x="2202944" y="1530851"/>
              <a:ext cx="806519"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7" name="Group 16">
            <a:extLst>
              <a:ext uri="{FF2B5EF4-FFF2-40B4-BE49-F238E27FC236}">
                <a16:creationId xmlns:a16="http://schemas.microsoft.com/office/drawing/2014/main" id="{64073828-AEF4-4539-92AE-F50D8727E4ED}"/>
              </a:ext>
            </a:extLst>
          </p:cNvPr>
          <p:cNvGrpSpPr/>
          <p:nvPr/>
        </p:nvGrpSpPr>
        <p:grpSpPr>
          <a:xfrm>
            <a:off x="-1483340" y="0"/>
            <a:ext cx="3071110" cy="6929919"/>
            <a:chOff x="-453775" y="0"/>
            <a:chExt cx="3071110" cy="6929919"/>
          </a:xfrm>
        </p:grpSpPr>
        <p:sp>
          <p:nvSpPr>
            <p:cNvPr id="4" name="Rectangle: Rounded Corners 3">
              <a:extLst>
                <a:ext uri="{FF2B5EF4-FFF2-40B4-BE49-F238E27FC236}">
                  <a16:creationId xmlns:a16="http://schemas.microsoft.com/office/drawing/2014/main" id="{891F81AC-3D66-44B1-8A2F-BF8620498207}"/>
                </a:ext>
              </a:extLst>
            </p:cNvPr>
            <p:cNvSpPr/>
            <p:nvPr/>
          </p:nvSpPr>
          <p:spPr>
            <a:xfrm>
              <a:off x="-453775" y="0"/>
              <a:ext cx="2568539" cy="692991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020D836-E282-4F49-967A-18277E6927E0}"/>
                </a:ext>
              </a:extLst>
            </p:cNvPr>
            <p:cNvSpPr/>
            <p:nvPr/>
          </p:nvSpPr>
          <p:spPr>
            <a:xfrm>
              <a:off x="1810816" y="3388759"/>
              <a:ext cx="806519" cy="81165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grpSp>
      <p:sp>
        <p:nvSpPr>
          <p:cNvPr id="19" name="TextBox 18">
            <a:extLst>
              <a:ext uri="{FF2B5EF4-FFF2-40B4-BE49-F238E27FC236}">
                <a16:creationId xmlns:a16="http://schemas.microsoft.com/office/drawing/2014/main" id="{A40D20E1-F3EF-42F9-AD82-3E9FA67F3E62}"/>
              </a:ext>
            </a:extLst>
          </p:cNvPr>
          <p:cNvSpPr txBox="1"/>
          <p:nvPr/>
        </p:nvSpPr>
        <p:spPr>
          <a:xfrm>
            <a:off x="2698741" y="839972"/>
            <a:ext cx="6645349" cy="532775"/>
          </a:xfrm>
          <a:prstGeom prst="rect">
            <a:avLst/>
          </a:prstGeom>
          <a:noFill/>
        </p:spPr>
        <p:txBody>
          <a:bodyPr wrap="square" rtlCol="0">
            <a:spAutoFit/>
          </a:bodyPr>
          <a:lstStyle/>
          <a:p>
            <a:pPr marL="457200" algn="ctr">
              <a:lnSpc>
                <a:spcPct val="107000"/>
              </a:lnSpc>
              <a:spcAft>
                <a:spcPts val="800"/>
              </a:spcAft>
            </a:pPr>
            <a:r>
              <a:rPr lang="en-US" sz="2800" b="1" dirty="0">
                <a:effectLst/>
                <a:latin typeface="Arial Black" panose="020B0A04020102020204" pitchFamily="34" charset="0"/>
                <a:ea typeface="Calibri" panose="020F0502020204030204" pitchFamily="34" charset="0"/>
                <a:cs typeface="Times New Roman" panose="02020603050405020304" pitchFamily="18" charset="0"/>
              </a:rPr>
              <a:t>Abstract</a:t>
            </a:r>
            <a:endParaRPr lang="en-IN" sz="2800" dirty="0">
              <a:effectLst/>
              <a:latin typeface="Arial Black" panose="020B0A0402010202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077F19C6-4B72-489D-9CB0-4AB140A1EB25}"/>
              </a:ext>
            </a:extLst>
          </p:cNvPr>
          <p:cNvSpPr txBox="1"/>
          <p:nvPr/>
        </p:nvSpPr>
        <p:spPr>
          <a:xfrm>
            <a:off x="2624313" y="1786270"/>
            <a:ext cx="8006317" cy="4714111"/>
          </a:xfrm>
          <a:prstGeom prst="rect">
            <a:avLst/>
          </a:prstGeom>
          <a:noFill/>
        </p:spPr>
        <p:txBody>
          <a:bodyPr wrap="square" rtlCol="0">
            <a:spAutoFit/>
          </a:bodyPr>
          <a:lstStyle/>
          <a:p>
            <a:pPr marL="457200" algn="just">
              <a:lnSpc>
                <a:spcPct val="150000"/>
              </a:lnSpc>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This study is dedicated to addressing the challenge of accurately estimating property prices, focusing specifically on apartment prices in Different cities of Gujarat and Madhya Pradesh. We wanted to shine a light on how data analysis can help with this, using different techniques like processing data, analyzing it, and making predictions. We looked at different budgets suggested by people according to the cities and where they're located to figure out apartment prices. </a:t>
            </a:r>
            <a:endParaRPr lang="en-IN" sz="1800" dirty="0">
              <a:effectLst/>
              <a:latin typeface="Arial" panose="020B0604020202020204" pitchFamily="34" charset="0"/>
              <a:ea typeface="Calibri" panose="020F0502020204030204" pitchFamily="34" charset="0"/>
              <a:cs typeface="Arial" panose="020B0604020202020204" pitchFamily="34" charset="0"/>
            </a:endParaRPr>
          </a:p>
          <a:p>
            <a:pPr marL="457200" algn="just">
              <a:lnSpc>
                <a:spcPct val="150000"/>
              </a:lnSpc>
              <a:spcAft>
                <a:spcPts val="800"/>
              </a:spcAft>
            </a:pPr>
            <a:r>
              <a:rPr lang="en-US" sz="1800" dirty="0">
                <a:effectLst/>
                <a:latin typeface="Arial" panose="020B0604020202020204" pitchFamily="34" charset="0"/>
                <a:ea typeface="Calibri" panose="020F0502020204030204" pitchFamily="34" charset="0"/>
                <a:cs typeface="Arial" panose="020B0604020202020204" pitchFamily="34" charset="0"/>
              </a:rPr>
              <a:t>Our goal is to add useful information to the existing knowledge by using Big Data Analysis, Power BI software, and machine learning techniques. We're especially looking at how these techniques work and what they need in terms of conditions, different parts, and requirements.</a:t>
            </a:r>
            <a:endParaRPr lang="en-IN" sz="18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92513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0C42F2C1-0EC9-4095-B579-410CD8EC3FDB}"/>
              </a:ext>
            </a:extLst>
          </p:cNvPr>
          <p:cNvGrpSpPr/>
          <p:nvPr/>
        </p:nvGrpSpPr>
        <p:grpSpPr>
          <a:xfrm>
            <a:off x="-654879" y="-1710"/>
            <a:ext cx="15646785" cy="6929919"/>
            <a:chOff x="-835632" y="-1710"/>
            <a:chExt cx="3082246" cy="6929919"/>
          </a:xfrm>
        </p:grpSpPr>
        <p:sp>
          <p:nvSpPr>
            <p:cNvPr id="5" name="Rectangle: Rounded Corners 4">
              <a:extLst>
                <a:ext uri="{FF2B5EF4-FFF2-40B4-BE49-F238E27FC236}">
                  <a16:creationId xmlns:a16="http://schemas.microsoft.com/office/drawing/2014/main" id="{67159A00-F841-485A-9BA7-9D91B7D858E0}"/>
                </a:ext>
              </a:extLst>
            </p:cNvPr>
            <p:cNvSpPr/>
            <p:nvPr/>
          </p:nvSpPr>
          <p:spPr>
            <a:xfrm>
              <a:off x="-835632" y="-1710"/>
              <a:ext cx="2568539" cy="692991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DA7F30FB-9FFB-4F01-ADBF-E4966190517B}"/>
                </a:ext>
              </a:extLst>
            </p:cNvPr>
            <p:cNvSpPr/>
            <p:nvPr/>
          </p:nvSpPr>
          <p:spPr>
            <a:xfrm>
              <a:off x="1479472" y="4921319"/>
              <a:ext cx="767142" cy="81165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grpSp>
      <p:grpSp>
        <p:nvGrpSpPr>
          <p:cNvPr id="15" name="Group 14">
            <a:extLst>
              <a:ext uri="{FF2B5EF4-FFF2-40B4-BE49-F238E27FC236}">
                <a16:creationId xmlns:a16="http://schemas.microsoft.com/office/drawing/2014/main" id="{3E2B2E0E-820B-425E-A487-DB31784C00A4}"/>
              </a:ext>
            </a:extLst>
          </p:cNvPr>
          <p:cNvGrpSpPr/>
          <p:nvPr/>
        </p:nvGrpSpPr>
        <p:grpSpPr>
          <a:xfrm>
            <a:off x="-1075366" y="0"/>
            <a:ext cx="16067271" cy="6929918"/>
            <a:chOff x="208904" y="0"/>
            <a:chExt cx="3231218" cy="6929918"/>
          </a:xfrm>
        </p:grpSpPr>
        <p:sp>
          <p:nvSpPr>
            <p:cNvPr id="2" name="Rectangle: Rounded Corners 1">
              <a:extLst>
                <a:ext uri="{FF2B5EF4-FFF2-40B4-BE49-F238E27FC236}">
                  <a16:creationId xmlns:a16="http://schemas.microsoft.com/office/drawing/2014/main" id="{D65BE7DE-D273-4345-9DB1-B5776D51745B}"/>
                </a:ext>
              </a:extLst>
            </p:cNvPr>
            <p:cNvSpPr/>
            <p:nvPr/>
          </p:nvSpPr>
          <p:spPr>
            <a:xfrm>
              <a:off x="208904" y="0"/>
              <a:ext cx="2568539" cy="692991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6E725B49-F5CE-4F31-BB15-22528E6BE488}"/>
                </a:ext>
              </a:extLst>
            </p:cNvPr>
            <p:cNvSpPr/>
            <p:nvPr/>
          </p:nvSpPr>
          <p:spPr>
            <a:xfrm>
              <a:off x="2633603" y="441790"/>
              <a:ext cx="806519" cy="81165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grpSp>
      <p:grpSp>
        <p:nvGrpSpPr>
          <p:cNvPr id="16" name="Group 15">
            <a:extLst>
              <a:ext uri="{FF2B5EF4-FFF2-40B4-BE49-F238E27FC236}">
                <a16:creationId xmlns:a16="http://schemas.microsoft.com/office/drawing/2014/main" id="{0913E1A1-BE48-4F3F-BFDC-ACBCD8359DAC}"/>
              </a:ext>
            </a:extLst>
          </p:cNvPr>
          <p:cNvGrpSpPr/>
          <p:nvPr/>
        </p:nvGrpSpPr>
        <p:grpSpPr>
          <a:xfrm>
            <a:off x="-1202085" y="1"/>
            <a:ext cx="3153302" cy="6929918"/>
            <a:chOff x="-143839" y="1"/>
            <a:chExt cx="3153302" cy="6929918"/>
          </a:xfrm>
        </p:grpSpPr>
        <p:sp>
          <p:nvSpPr>
            <p:cNvPr id="3" name="Rectangle: Rounded Corners 2">
              <a:extLst>
                <a:ext uri="{FF2B5EF4-FFF2-40B4-BE49-F238E27FC236}">
                  <a16:creationId xmlns:a16="http://schemas.microsoft.com/office/drawing/2014/main" id="{BA764AE9-AC6E-42E6-AB2D-E80EFBDF777B}"/>
                </a:ext>
              </a:extLst>
            </p:cNvPr>
            <p:cNvSpPr/>
            <p:nvPr/>
          </p:nvSpPr>
          <p:spPr>
            <a:xfrm>
              <a:off x="-143839" y="1"/>
              <a:ext cx="2568539" cy="692991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BF434B8-D6B7-431C-A126-E06661CB5F75}"/>
                </a:ext>
              </a:extLst>
            </p:cNvPr>
            <p:cNvSpPr/>
            <p:nvPr/>
          </p:nvSpPr>
          <p:spPr>
            <a:xfrm>
              <a:off x="2202944" y="1530851"/>
              <a:ext cx="806519" cy="8116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7" name="Group 16">
            <a:extLst>
              <a:ext uri="{FF2B5EF4-FFF2-40B4-BE49-F238E27FC236}">
                <a16:creationId xmlns:a16="http://schemas.microsoft.com/office/drawing/2014/main" id="{64073828-AEF4-4539-92AE-F50D8727E4ED}"/>
              </a:ext>
            </a:extLst>
          </p:cNvPr>
          <p:cNvGrpSpPr/>
          <p:nvPr/>
        </p:nvGrpSpPr>
        <p:grpSpPr>
          <a:xfrm>
            <a:off x="-1483340" y="0"/>
            <a:ext cx="3071110" cy="6929919"/>
            <a:chOff x="-453775" y="0"/>
            <a:chExt cx="3071110" cy="6929919"/>
          </a:xfrm>
        </p:grpSpPr>
        <p:sp>
          <p:nvSpPr>
            <p:cNvPr id="4" name="Rectangle: Rounded Corners 3">
              <a:extLst>
                <a:ext uri="{FF2B5EF4-FFF2-40B4-BE49-F238E27FC236}">
                  <a16:creationId xmlns:a16="http://schemas.microsoft.com/office/drawing/2014/main" id="{891F81AC-3D66-44B1-8A2F-BF8620498207}"/>
                </a:ext>
              </a:extLst>
            </p:cNvPr>
            <p:cNvSpPr/>
            <p:nvPr/>
          </p:nvSpPr>
          <p:spPr>
            <a:xfrm>
              <a:off x="-453775" y="0"/>
              <a:ext cx="2568539" cy="692991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020D836-E282-4F49-967A-18277E6927E0}"/>
                </a:ext>
              </a:extLst>
            </p:cNvPr>
            <p:cNvSpPr/>
            <p:nvPr/>
          </p:nvSpPr>
          <p:spPr>
            <a:xfrm>
              <a:off x="1810816" y="3388759"/>
              <a:ext cx="806519" cy="811659"/>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IN"/>
            </a:p>
          </p:txBody>
        </p:sp>
      </p:grpSp>
      <p:sp>
        <p:nvSpPr>
          <p:cNvPr id="19" name="TextBox 18">
            <a:extLst>
              <a:ext uri="{FF2B5EF4-FFF2-40B4-BE49-F238E27FC236}">
                <a16:creationId xmlns:a16="http://schemas.microsoft.com/office/drawing/2014/main" id="{A40D20E1-F3EF-42F9-AD82-3E9FA67F3E62}"/>
              </a:ext>
            </a:extLst>
          </p:cNvPr>
          <p:cNvSpPr txBox="1"/>
          <p:nvPr/>
        </p:nvSpPr>
        <p:spPr>
          <a:xfrm>
            <a:off x="2698741" y="839972"/>
            <a:ext cx="6645349" cy="532775"/>
          </a:xfrm>
          <a:prstGeom prst="rect">
            <a:avLst/>
          </a:prstGeom>
          <a:noFill/>
        </p:spPr>
        <p:txBody>
          <a:bodyPr wrap="square" rtlCol="0">
            <a:spAutoFit/>
          </a:bodyPr>
          <a:lstStyle/>
          <a:p>
            <a:pPr marL="457200" algn="ctr">
              <a:lnSpc>
                <a:spcPct val="107000"/>
              </a:lnSpc>
              <a:spcAft>
                <a:spcPts val="800"/>
              </a:spcAft>
            </a:pPr>
            <a:r>
              <a:rPr lang="en-US" sz="2800" b="1" dirty="0">
                <a:latin typeface="Arial Black" panose="020B0A04020102020204" pitchFamily="34" charset="0"/>
                <a:ea typeface="Calibri" panose="020F0502020204030204" pitchFamily="34" charset="0"/>
                <a:cs typeface="Times New Roman" panose="02020603050405020304" pitchFamily="18" charset="0"/>
              </a:rPr>
              <a:t>Problem </a:t>
            </a:r>
            <a:r>
              <a:rPr lang="en-US" sz="2800" b="1" dirty="0" err="1">
                <a:latin typeface="Arial Black" panose="020B0A04020102020204" pitchFamily="34" charset="0"/>
                <a:ea typeface="Calibri" panose="020F0502020204030204" pitchFamily="34" charset="0"/>
                <a:cs typeface="Times New Roman" panose="02020603050405020304" pitchFamily="18" charset="0"/>
              </a:rPr>
              <a:t>statment</a:t>
            </a:r>
            <a:endParaRPr lang="en-IN" sz="2800" dirty="0">
              <a:effectLst/>
              <a:latin typeface="Arial Black" panose="020B0A0402010202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077F19C6-4B72-489D-9CB0-4AB140A1EB25}"/>
              </a:ext>
            </a:extLst>
          </p:cNvPr>
          <p:cNvSpPr txBox="1"/>
          <p:nvPr/>
        </p:nvSpPr>
        <p:spPr>
          <a:xfrm>
            <a:off x="2624313" y="1786270"/>
            <a:ext cx="8006317" cy="5129609"/>
          </a:xfrm>
          <a:prstGeom prst="rect">
            <a:avLst/>
          </a:prstGeom>
          <a:noFill/>
        </p:spPr>
        <p:txBody>
          <a:bodyPr wrap="square" rtlCol="0">
            <a:spAutoFit/>
          </a:bodyPr>
          <a:lstStyle/>
          <a:p>
            <a:pPr marL="457200"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current challenge in the real estate sector lies in the effective analysis and interpretation of vast datasets, encompassing property details, market trends, and geographical information. As the volume of real estate data continues to grow, there is a pressing need to address key issues such as inaccurate property valuation, inefficient market predictions, and a lack of comprehensive insights into emerging trends. Additionally, the diverse and often unstructured nature of real estate data poses a significant obstacle to extracting meaningful conclusions. This problem statement underscores the imperative to develop robust data analysis methodologies that can enhance the accuracy of property valuations, improve market predictions, and provide valuable insights for stakeholders in the dynamic and ever-evolving real estate landscape.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50000"/>
              </a:lnSpc>
              <a:spcAft>
                <a:spcPts val="800"/>
              </a:spcAft>
            </a:pPr>
            <a:endParaRPr lang="en-IN" sz="18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4586690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41</TotalTime>
  <Words>416</Words>
  <Application>Microsoft Office PowerPoint</Application>
  <PresentationFormat>Widescreen</PresentationFormat>
  <Paragraphs>14</Paragraphs>
  <Slides>4</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Adani Regular</vt:lpstr>
      <vt:lpstr>Arial</vt:lpstr>
      <vt:lpstr>Arial Black</vt:lpstr>
      <vt:lpstr>Bookman Old Style</vt:lpstr>
      <vt:lpstr>Calibri</vt:lpstr>
      <vt:lpstr>Rockwell</vt:lpstr>
      <vt:lpstr>Times New Roman</vt:lpstr>
      <vt:lpstr>Damask</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Nishad Kolte</dc:creator>
  <cp:lastModifiedBy>Nishad Kolte</cp:lastModifiedBy>
  <cp:revision>7</cp:revision>
  <dcterms:created xsi:type="dcterms:W3CDTF">2023-12-16T04:40:44Z</dcterms:created>
  <dcterms:modified xsi:type="dcterms:W3CDTF">2023-12-16T05:22:25Z</dcterms:modified>
</cp:coreProperties>
</file>

<file path=docProps/thumbnail.jpeg>
</file>